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73" r:id="rId3"/>
    <p:sldId id="257" r:id="rId4"/>
    <p:sldId id="271" r:id="rId5"/>
    <p:sldId id="265" r:id="rId6"/>
    <p:sldId id="268" r:id="rId7"/>
    <p:sldId id="269" r:id="rId8"/>
    <p:sldId id="270" r:id="rId9"/>
    <p:sldId id="264" r:id="rId10"/>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D13083B-91F3-4170-A6EB-D9CD7B1AB7F3}" type="datetimeFigureOut">
              <a:rPr lang="ar-EG" smtClean="0"/>
              <a:t>04/06/1445</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9EF1A8A0-B427-4FC4-B3F1-7F08DC7E9B5F}" type="slidenum">
              <a:rPr lang="ar-EG" smtClean="0"/>
              <a:t>‹#›</a:t>
            </a:fld>
            <a:endParaRPr lang="ar-EG"/>
          </a:p>
        </p:txBody>
      </p:sp>
    </p:spTree>
    <p:extLst>
      <p:ext uri="{BB962C8B-B14F-4D97-AF65-F5344CB8AC3E}">
        <p14:creationId xmlns:p14="http://schemas.microsoft.com/office/powerpoint/2010/main" val="60327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9EF1A8A0-B427-4FC4-B3F1-7F08DC7E9B5F}" type="slidenum">
              <a:rPr lang="ar-EG" smtClean="0"/>
              <a:t>1</a:t>
            </a:fld>
            <a:endParaRPr lang="ar-EG"/>
          </a:p>
        </p:txBody>
      </p:sp>
    </p:spTree>
    <p:extLst>
      <p:ext uri="{BB962C8B-B14F-4D97-AF65-F5344CB8AC3E}">
        <p14:creationId xmlns:p14="http://schemas.microsoft.com/office/powerpoint/2010/main" val="569051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A95A-BB1C-A82F-2873-8AB6D5E344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AED5182B-D200-6C80-740C-5D9DF508C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4700052E-9FCA-634A-3CEF-35A182277629}"/>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5" name="Footer Placeholder 4">
            <a:extLst>
              <a:ext uri="{FF2B5EF4-FFF2-40B4-BE49-F238E27FC236}">
                <a16:creationId xmlns:a16="http://schemas.microsoft.com/office/drawing/2014/main" id="{2DDB38AF-9234-A06D-E0B8-51319AB17106}"/>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3461B983-A4C9-3CC4-2CD9-CC8239627981}"/>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31079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531AF-95E4-8EBC-C217-E46E02EFD774}"/>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E25EBED6-D4B6-228F-1192-D7CC579706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EE9E3DEB-6021-F8BD-1BC3-146986E11E58}"/>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5" name="Footer Placeholder 4">
            <a:extLst>
              <a:ext uri="{FF2B5EF4-FFF2-40B4-BE49-F238E27FC236}">
                <a16:creationId xmlns:a16="http://schemas.microsoft.com/office/drawing/2014/main" id="{ACFB1BF7-0C92-9B47-4076-2823F7853161}"/>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0502CEFF-F6CC-5A83-059B-B3A6AC3D4646}"/>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4268441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6574A7-3242-E3FC-0A10-D6F86F56F9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75CF3568-0289-1C12-72A9-ABFF1E3D05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3AB71414-5D22-2AF4-4CC1-68AA879836CB}"/>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5" name="Footer Placeholder 4">
            <a:extLst>
              <a:ext uri="{FF2B5EF4-FFF2-40B4-BE49-F238E27FC236}">
                <a16:creationId xmlns:a16="http://schemas.microsoft.com/office/drawing/2014/main" id="{9AB3BB30-87E3-9B68-E8CF-D323794DBFB9}"/>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389CB4B7-B8D9-5C76-115B-D85B16A7B1A6}"/>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3206902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2B083-941C-79A1-EEA2-8DA4DC35A16C}"/>
              </a:ext>
            </a:extLst>
          </p:cNvPr>
          <p:cNvSpPr>
            <a:spLocks noGrp="1"/>
          </p:cNvSpPr>
          <p:nvPr>
            <p:ph type="title"/>
          </p:nvPr>
        </p:nvSpPr>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4D2DD088-6D52-A8D0-FFEE-6413552026C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87E0282D-F063-E16A-CCED-6874AA6C9941}"/>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5" name="Footer Placeholder 4">
            <a:extLst>
              <a:ext uri="{FF2B5EF4-FFF2-40B4-BE49-F238E27FC236}">
                <a16:creationId xmlns:a16="http://schemas.microsoft.com/office/drawing/2014/main" id="{01564D53-8560-91A4-A59E-AC6B54486C77}"/>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CE9516DC-2214-4D8B-97A7-79231F7DBBF6}"/>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3128702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C6C3-A0B2-9E1A-E584-2D4D83D42A07}"/>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FAF34879-28B7-11C6-C196-852BED42D6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E7D15F4D-00F8-F73B-DDD2-A218DC07A35C}"/>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5" name="Footer Placeholder 4">
            <a:extLst>
              <a:ext uri="{FF2B5EF4-FFF2-40B4-BE49-F238E27FC236}">
                <a16:creationId xmlns:a16="http://schemas.microsoft.com/office/drawing/2014/main" id="{44538749-C24B-2CB3-30E1-2A5ACB2D3BD7}"/>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FCCCC7DB-3996-8821-894D-796A9FF92E65}"/>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1186184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D3A6F-EBE0-D3A8-F321-9001E7729A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15BC3EB8-515E-ABED-637C-0272D9BDC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EFACCD-5A02-6074-9863-3EE54F23DC74}"/>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5" name="Footer Placeholder 4">
            <a:extLst>
              <a:ext uri="{FF2B5EF4-FFF2-40B4-BE49-F238E27FC236}">
                <a16:creationId xmlns:a16="http://schemas.microsoft.com/office/drawing/2014/main" id="{8236DE2C-EBE3-DC58-8093-9826F1BC65C9}"/>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C3132FD2-B99D-6B4D-8D3C-C026DD66C08D}"/>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364813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37FF-CD76-6589-6420-C9568D670D22}"/>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1E2BDA34-6FBD-8EEF-56F1-94B00EC5D5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8A7AEEBF-6983-6317-DE76-C86F4DE900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37DBC5C4-74F4-C1A7-E834-5935AB313F2D}"/>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6" name="Footer Placeholder 5">
            <a:extLst>
              <a:ext uri="{FF2B5EF4-FFF2-40B4-BE49-F238E27FC236}">
                <a16:creationId xmlns:a16="http://schemas.microsoft.com/office/drawing/2014/main" id="{887AF534-9BC6-01A3-F207-E1EBD88DC272}"/>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053C24CA-ABB2-CE1D-FCC3-3F727A1C7562}"/>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3188730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9B1C-3E48-EC92-809B-ABA8D9A66F29}"/>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60EB53B3-4017-B98E-996F-D757317916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B74699-7C63-C904-9354-67653A00C3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79C25BE8-E47D-2F2A-9590-E49C317E26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069343-8414-B62F-4C7B-C6DF8281F3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69523DAD-3CB8-22AA-1FDC-4D0F5B8E6A11}"/>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8" name="Footer Placeholder 7">
            <a:extLst>
              <a:ext uri="{FF2B5EF4-FFF2-40B4-BE49-F238E27FC236}">
                <a16:creationId xmlns:a16="http://schemas.microsoft.com/office/drawing/2014/main" id="{2631DBE1-8996-D0CE-47D7-EE9BE255DDF0}"/>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62C28837-FC57-5901-6558-1E30155110E4}"/>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1110902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E855-3DC1-8332-6279-2DECFA1D8EB0}"/>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DA5CBA90-E6F8-4513-5687-31333D9B81FE}"/>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4" name="Footer Placeholder 3">
            <a:extLst>
              <a:ext uri="{FF2B5EF4-FFF2-40B4-BE49-F238E27FC236}">
                <a16:creationId xmlns:a16="http://schemas.microsoft.com/office/drawing/2014/main" id="{05CD48A8-BE94-9F6D-A0FB-D97E05A65336}"/>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88453455-1589-5E6D-5084-720933C5B2D5}"/>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2397867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9DA72F-1E2A-469E-C31A-C70B2C548ED8}"/>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3" name="Footer Placeholder 2">
            <a:extLst>
              <a:ext uri="{FF2B5EF4-FFF2-40B4-BE49-F238E27FC236}">
                <a16:creationId xmlns:a16="http://schemas.microsoft.com/office/drawing/2014/main" id="{43D27372-A58B-26AF-2C09-00B8DBA25844}"/>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80852F75-DB10-B581-4CF4-55C59E05FA3D}"/>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1735001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05A4-374F-2EE0-39A2-6481BE36FA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5CBA071D-623D-6B22-3E41-9D9B8B8719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860BA52B-2D9D-806D-43BE-7BCB4719BB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64210-F849-A760-858C-E1D8F0BBBD26}"/>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6" name="Footer Placeholder 5">
            <a:extLst>
              <a:ext uri="{FF2B5EF4-FFF2-40B4-BE49-F238E27FC236}">
                <a16:creationId xmlns:a16="http://schemas.microsoft.com/office/drawing/2014/main" id="{9B9E78E5-9187-F17F-380C-15C12DCD04AD}"/>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7EE12B44-96C7-F494-B439-F4366913D64B}"/>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2258702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2BF8-56D4-4116-F9DE-42BD6413D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4802257A-F740-9570-953D-674F1009A0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FDD6079A-F853-162B-C983-13BE44CB3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DC16C-20D5-6FED-FFA7-EE9F50C2974D}"/>
              </a:ext>
            </a:extLst>
          </p:cNvPr>
          <p:cNvSpPr>
            <a:spLocks noGrp="1"/>
          </p:cNvSpPr>
          <p:nvPr>
            <p:ph type="dt" sz="half" idx="10"/>
          </p:nvPr>
        </p:nvSpPr>
        <p:spPr/>
        <p:txBody>
          <a:bodyPr/>
          <a:lstStyle/>
          <a:p>
            <a:fld id="{98ACB7AD-F6C7-4954-A9D2-9352CCFCA5CA}" type="datetimeFigureOut">
              <a:rPr lang="ar-EG" smtClean="0"/>
              <a:t>04/06/1445</a:t>
            </a:fld>
            <a:endParaRPr lang="ar-EG"/>
          </a:p>
        </p:txBody>
      </p:sp>
      <p:sp>
        <p:nvSpPr>
          <p:cNvPr id="6" name="Footer Placeholder 5">
            <a:extLst>
              <a:ext uri="{FF2B5EF4-FFF2-40B4-BE49-F238E27FC236}">
                <a16:creationId xmlns:a16="http://schemas.microsoft.com/office/drawing/2014/main" id="{FD08CB41-4C41-E980-629E-E7452317158D}"/>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DF1F7801-70BB-0BAA-7976-FD75D4CFA6FA}"/>
              </a:ext>
            </a:extLst>
          </p:cNvPr>
          <p:cNvSpPr>
            <a:spLocks noGrp="1"/>
          </p:cNvSpPr>
          <p:nvPr>
            <p:ph type="sldNum" sz="quarter" idx="12"/>
          </p:nvPr>
        </p:nvSpPr>
        <p:spPr/>
        <p:txBody>
          <a:bodyPr/>
          <a:lstStyle/>
          <a:p>
            <a:fld id="{EEFCB9C4-EFA0-4820-BEF2-264494CDF103}" type="slidenum">
              <a:rPr lang="ar-EG" smtClean="0"/>
              <a:t>‹#›</a:t>
            </a:fld>
            <a:endParaRPr lang="ar-EG"/>
          </a:p>
        </p:txBody>
      </p:sp>
    </p:spTree>
    <p:extLst>
      <p:ext uri="{BB962C8B-B14F-4D97-AF65-F5344CB8AC3E}">
        <p14:creationId xmlns:p14="http://schemas.microsoft.com/office/powerpoint/2010/main" val="1387434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207D03-4831-95A4-E583-78E8B156AB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4FDFB60C-CA90-7C31-9175-5E48A758E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F8EE9682-E670-6539-DC28-7C3C2145C6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ACB7AD-F6C7-4954-A9D2-9352CCFCA5CA}" type="datetimeFigureOut">
              <a:rPr lang="ar-EG" smtClean="0"/>
              <a:t>04/06/1445</a:t>
            </a:fld>
            <a:endParaRPr lang="ar-EG"/>
          </a:p>
        </p:txBody>
      </p:sp>
      <p:sp>
        <p:nvSpPr>
          <p:cNvPr id="5" name="Footer Placeholder 4">
            <a:extLst>
              <a:ext uri="{FF2B5EF4-FFF2-40B4-BE49-F238E27FC236}">
                <a16:creationId xmlns:a16="http://schemas.microsoft.com/office/drawing/2014/main" id="{F3731BC5-57A3-35B2-C205-BD2116088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a:p>
        </p:txBody>
      </p:sp>
      <p:sp>
        <p:nvSpPr>
          <p:cNvPr id="6" name="Slide Number Placeholder 5">
            <a:extLst>
              <a:ext uri="{FF2B5EF4-FFF2-40B4-BE49-F238E27FC236}">
                <a16:creationId xmlns:a16="http://schemas.microsoft.com/office/drawing/2014/main" id="{21DD8355-837E-580A-E368-A4D36F4D6B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CB9C4-EFA0-4820-BEF2-264494CDF103}" type="slidenum">
              <a:rPr lang="ar-EG" smtClean="0"/>
              <a:t>‹#›</a:t>
            </a:fld>
            <a:endParaRPr lang="ar-EG"/>
          </a:p>
        </p:txBody>
      </p:sp>
    </p:spTree>
    <p:extLst>
      <p:ext uri="{BB962C8B-B14F-4D97-AF65-F5344CB8AC3E}">
        <p14:creationId xmlns:p14="http://schemas.microsoft.com/office/powerpoint/2010/main" val="4265757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Video 21" descr="Aerial View Of Street">
            <a:extLst>
              <a:ext uri="{FF2B5EF4-FFF2-40B4-BE49-F238E27FC236}">
                <a16:creationId xmlns:a16="http://schemas.microsoft.com/office/drawing/2014/main" id="{366EC170-E35D-955A-2E7C-3642CA89FA2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23" name="Rectangle 2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8FAB3-31E9-0F34-2DC0-B492FAF0990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Parking Queue System</a:t>
            </a:r>
            <a:endParaRPr lang="ar-EG" sz="5200" dirty="0">
              <a:solidFill>
                <a:srgbClr val="FFFFFF"/>
              </a:solidFill>
            </a:endParaRPr>
          </a:p>
        </p:txBody>
      </p:sp>
    </p:spTree>
    <p:extLst>
      <p:ext uri="{BB962C8B-B14F-4D97-AF65-F5344CB8AC3E}">
        <p14:creationId xmlns:p14="http://schemas.microsoft.com/office/powerpoint/2010/main" val="79321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8"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mute="1">
                <p:cTn id="12" repeatCount="indefinite" fill="hold" display="0">
                  <p:stCondLst>
                    <p:cond delay="indefinite"/>
                  </p:stCondLst>
                </p:cTn>
                <p:tgtEl>
                  <p:spTgt spid="2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B7C9F-3EB5-19F6-5C40-46E77A9C3EBE}"/>
              </a:ext>
            </a:extLst>
          </p:cNvPr>
          <p:cNvSpPr>
            <a:spLocks noGrp="1"/>
          </p:cNvSpPr>
          <p:nvPr>
            <p:ph type="ctrTitle"/>
          </p:nvPr>
        </p:nvSpPr>
        <p:spPr>
          <a:xfrm>
            <a:off x="838200" y="1748452"/>
            <a:ext cx="4974771" cy="3587786"/>
          </a:xfrm>
        </p:spPr>
        <p:txBody>
          <a:bodyPr vert="horz" lIns="91440" tIns="45720" rIns="91440" bIns="45720" rtlCol="0" anchor="ctr">
            <a:normAutofit/>
          </a:bodyPr>
          <a:lstStyle/>
          <a:p>
            <a:r>
              <a:rPr lang="en-US" sz="4400" kern="1200">
                <a:solidFill>
                  <a:schemeClr val="bg1"/>
                </a:solidFill>
                <a:latin typeface="+mj-lt"/>
                <a:ea typeface="+mj-ea"/>
                <a:cs typeface="+mj-cs"/>
              </a:rPr>
              <a:t>Car parking Queue System</a:t>
            </a: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Subtitle 2">
            <a:extLst>
              <a:ext uri="{FF2B5EF4-FFF2-40B4-BE49-F238E27FC236}">
                <a16:creationId xmlns:a16="http://schemas.microsoft.com/office/drawing/2014/main" id="{C0B84143-FFA9-03CE-60BD-CE77A053FC28}"/>
              </a:ext>
            </a:extLst>
          </p:cNvPr>
          <p:cNvSpPr>
            <a:spLocks noGrp="1"/>
          </p:cNvSpPr>
          <p:nvPr>
            <p:ph type="subTitle" idx="1"/>
          </p:nvPr>
        </p:nvSpPr>
        <p:spPr>
          <a:xfrm>
            <a:off x="6477270" y="1130846"/>
            <a:ext cx="4974771" cy="4351338"/>
          </a:xfrm>
        </p:spPr>
        <p:txBody>
          <a:bodyPr vert="horz" lIns="91440" tIns="45720" rIns="91440" bIns="45720" rtlCol="0">
            <a:normAutofit/>
          </a:bodyPr>
          <a:lstStyle/>
          <a:p>
            <a:pPr indent="-228600" algn="l">
              <a:buFont typeface="Arial" panose="020B0604020202020204" pitchFamily="34" charset="0"/>
              <a:buChar char="•"/>
            </a:pPr>
            <a:endParaRPr lang="en-US" dirty="0">
              <a:solidFill>
                <a:schemeClr val="bg1"/>
              </a:solidFill>
            </a:endParaRPr>
          </a:p>
          <a:p>
            <a:pPr indent="-228600" algn="l">
              <a:buFont typeface="Arial" panose="020B0604020202020204" pitchFamily="34" charset="0"/>
              <a:buChar char="•"/>
            </a:pPr>
            <a:r>
              <a:rPr lang="en-US" dirty="0">
                <a:solidFill>
                  <a:schemeClr val="bg1"/>
                </a:solidFill>
              </a:rPr>
              <a:t>Group C1.1</a:t>
            </a:r>
          </a:p>
          <a:p>
            <a:pPr indent="-228600" algn="l">
              <a:buFont typeface="Arial" panose="020B0604020202020204" pitchFamily="34" charset="0"/>
              <a:buChar char="•"/>
            </a:pPr>
            <a:r>
              <a:rPr lang="en-US" dirty="0">
                <a:solidFill>
                  <a:schemeClr val="bg1"/>
                </a:solidFill>
              </a:rPr>
              <a:t>TA: Maha </a:t>
            </a:r>
            <a:r>
              <a:rPr lang="en-US" dirty="0" err="1">
                <a:solidFill>
                  <a:schemeClr val="bg1"/>
                </a:solidFill>
              </a:rPr>
              <a:t>Farghaly</a:t>
            </a:r>
            <a:endParaRPr lang="en-US" dirty="0">
              <a:solidFill>
                <a:schemeClr val="bg1"/>
              </a:solidFill>
            </a:endParaRPr>
          </a:p>
          <a:p>
            <a:pPr indent="-228600" algn="l">
              <a:buFont typeface="Arial" panose="020B0604020202020204" pitchFamily="34" charset="0"/>
              <a:buChar char="•"/>
            </a:pPr>
            <a:endParaRPr lang="en-US" dirty="0">
              <a:solidFill>
                <a:schemeClr val="bg1"/>
              </a:solidFill>
            </a:endParaRPr>
          </a:p>
          <a:p>
            <a:pPr indent="-228600" algn="l">
              <a:buFont typeface="Arial" panose="020B0604020202020204" pitchFamily="34" charset="0"/>
              <a:buChar char="•"/>
            </a:pPr>
            <a:r>
              <a:rPr lang="en-US" dirty="0">
                <a:solidFill>
                  <a:schemeClr val="bg1"/>
                </a:solidFill>
              </a:rPr>
              <a:t>Ziad Khaled Hamdy 20210489</a:t>
            </a:r>
          </a:p>
          <a:p>
            <a:pPr indent="-228600" algn="l">
              <a:buFont typeface="Arial" panose="020B0604020202020204" pitchFamily="34" charset="0"/>
              <a:buChar char="•"/>
            </a:pPr>
            <a:r>
              <a:rPr lang="en-US" dirty="0">
                <a:solidFill>
                  <a:schemeClr val="bg1"/>
                </a:solidFill>
              </a:rPr>
              <a:t>Mohamed Alaaeldin 20213854</a:t>
            </a:r>
          </a:p>
          <a:p>
            <a:pPr indent="-228600" algn="l">
              <a:buFont typeface="Arial" panose="020B0604020202020204" pitchFamily="34" charset="0"/>
              <a:buChar char="•"/>
            </a:pPr>
            <a:r>
              <a:rPr lang="en-US" dirty="0">
                <a:solidFill>
                  <a:schemeClr val="bg1"/>
                </a:solidFill>
              </a:rPr>
              <a:t>Ahmed Yasser Ahmed 20213939</a:t>
            </a:r>
          </a:p>
        </p:txBody>
      </p:sp>
    </p:spTree>
    <p:extLst>
      <p:ext uri="{BB962C8B-B14F-4D97-AF65-F5344CB8AC3E}">
        <p14:creationId xmlns:p14="http://schemas.microsoft.com/office/powerpoint/2010/main" val="3976043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82013E0-D260-217F-1B7C-8F0CB7F4DFD4}"/>
              </a:ext>
            </a:extLst>
          </p:cNvPr>
          <p:cNvSpPr>
            <a:spLocks noGrp="1"/>
          </p:cNvSpPr>
          <p:nvPr>
            <p:ph type="title"/>
          </p:nvPr>
        </p:nvSpPr>
        <p:spPr>
          <a:xfrm>
            <a:off x="838200" y="1391619"/>
            <a:ext cx="4905401" cy="4042196"/>
          </a:xfrm>
        </p:spPr>
        <p:txBody>
          <a:bodyPr vert="horz" lIns="91440" tIns="45720" rIns="91440" bIns="45720" rtlCol="0" anchor="ctr">
            <a:normAutofit/>
          </a:bodyPr>
          <a:lstStyle/>
          <a:p>
            <a:pPr algn="ctr"/>
            <a:r>
              <a:rPr lang="en-US" kern="1200" dirty="0">
                <a:solidFill>
                  <a:schemeClr val="bg1"/>
                </a:solidFill>
                <a:latin typeface="+mj-lt"/>
                <a:ea typeface="+mj-ea"/>
                <a:cs typeface="+mj-cs"/>
              </a:rPr>
              <a:t>Introduction to Parking Queue System</a:t>
            </a:r>
          </a:p>
        </p:txBody>
      </p:sp>
      <p:sp>
        <p:nvSpPr>
          <p:cNvPr id="3" name="Text Placeholder 2">
            <a:extLst>
              <a:ext uri="{FF2B5EF4-FFF2-40B4-BE49-F238E27FC236}">
                <a16:creationId xmlns:a16="http://schemas.microsoft.com/office/drawing/2014/main" id="{609B93BC-3930-92EE-8933-E037CC99D581}"/>
              </a:ext>
            </a:extLst>
          </p:cNvPr>
          <p:cNvSpPr>
            <a:spLocks noGrp="1"/>
          </p:cNvSpPr>
          <p:nvPr>
            <p:ph type="body" idx="1"/>
          </p:nvPr>
        </p:nvSpPr>
        <p:spPr>
          <a:xfrm>
            <a:off x="6477270" y="1130846"/>
            <a:ext cx="4974771" cy="4351338"/>
          </a:xfrm>
        </p:spPr>
        <p:txBody>
          <a:bodyPr vert="horz" lIns="91440" tIns="45720" rIns="91440" bIns="45720" rtlCol="0">
            <a:normAutofit/>
          </a:bodyPr>
          <a:lstStyle/>
          <a:p>
            <a:r>
              <a:rPr lang="en-US" dirty="0">
                <a:solidFill>
                  <a:schemeClr val="bg1"/>
                </a:solidFill>
              </a:rPr>
              <a:t>Overview of a system designed to manage and optimize parking queues, ensuring efficient parking space utilization and better traffic flow.</a:t>
            </a:r>
          </a:p>
        </p:txBody>
      </p:sp>
    </p:spTree>
    <p:extLst>
      <p:ext uri="{BB962C8B-B14F-4D97-AF65-F5344CB8AC3E}">
        <p14:creationId xmlns:p14="http://schemas.microsoft.com/office/powerpoint/2010/main" val="158594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45F44-51F9-382A-7BF1-F7C974D488FB}"/>
              </a:ext>
            </a:extLst>
          </p:cNvPr>
          <p:cNvSpPr>
            <a:spLocks noGrp="1"/>
          </p:cNvSpPr>
          <p:nvPr>
            <p:ph type="title"/>
          </p:nvPr>
        </p:nvSpPr>
        <p:spPr>
          <a:xfrm>
            <a:off x="838200" y="1748452"/>
            <a:ext cx="4974771" cy="3587786"/>
          </a:xfrm>
        </p:spPr>
        <p:txBody>
          <a:bodyPr vert="horz" lIns="91440" tIns="45720" rIns="91440" bIns="45720" rtlCol="0" anchor="ctr">
            <a:normAutofit/>
          </a:bodyPr>
          <a:lstStyle/>
          <a:p>
            <a:pPr algn="ctr"/>
            <a:r>
              <a:rPr lang="en-US" kern="1200">
                <a:solidFill>
                  <a:schemeClr val="bg1"/>
                </a:solidFill>
                <a:latin typeface="+mj-lt"/>
                <a:ea typeface="+mj-ea"/>
                <a:cs typeface="+mj-cs"/>
              </a:rPr>
              <a:t>Objective for Parking </a:t>
            </a:r>
            <a:br>
              <a:rPr lang="en-US" kern="1200">
                <a:solidFill>
                  <a:schemeClr val="bg1"/>
                </a:solidFill>
                <a:latin typeface="+mj-lt"/>
                <a:ea typeface="+mj-ea"/>
                <a:cs typeface="+mj-cs"/>
              </a:rPr>
            </a:br>
            <a:r>
              <a:rPr lang="en-US" kern="1200">
                <a:solidFill>
                  <a:schemeClr val="bg1"/>
                </a:solidFill>
                <a:latin typeface="+mj-lt"/>
                <a:ea typeface="+mj-ea"/>
                <a:cs typeface="+mj-cs"/>
              </a:rPr>
              <a:t>     Queue System</a:t>
            </a:r>
          </a:p>
        </p:txBody>
      </p:sp>
      <p:grpSp>
        <p:nvGrpSpPr>
          <p:cNvPr id="36"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214" name="Freeform: Shape 213">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40"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2"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86"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87" name="Freeform: Shape 386">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15"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216" name="Freeform: Shape 215">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Text Placeholder 2">
            <a:extLst>
              <a:ext uri="{FF2B5EF4-FFF2-40B4-BE49-F238E27FC236}">
                <a16:creationId xmlns:a16="http://schemas.microsoft.com/office/drawing/2014/main" id="{38573ECE-94CC-FD9C-C862-2303822E3C7E}"/>
              </a:ext>
            </a:extLst>
          </p:cNvPr>
          <p:cNvSpPr>
            <a:spLocks noGrp="1"/>
          </p:cNvSpPr>
          <p:nvPr>
            <p:ph type="body" idx="1"/>
          </p:nvPr>
        </p:nvSpPr>
        <p:spPr>
          <a:xfrm>
            <a:off x="6477270" y="1130846"/>
            <a:ext cx="4974771" cy="4351338"/>
          </a:xfrm>
        </p:spPr>
        <p:txBody>
          <a:bodyPr vert="horz" lIns="91440" tIns="45720" rIns="91440" bIns="45720" rtlCol="0">
            <a:normAutofit/>
          </a:bodyPr>
          <a:lstStyle/>
          <a:p>
            <a:pPr marL="0"/>
            <a:r>
              <a:rPr lang="en-US" sz="1800" b="1" i="0" dirty="0">
                <a:solidFill>
                  <a:schemeClr val="bg1"/>
                </a:solidFill>
                <a:effectLst/>
              </a:rPr>
              <a:t>Minimize Waiting Times:</a:t>
            </a:r>
            <a:r>
              <a:rPr lang="en-US" sz="1800" b="0" i="0" dirty="0">
                <a:solidFill>
                  <a:schemeClr val="bg1"/>
                </a:solidFill>
                <a:effectLst/>
              </a:rPr>
              <a:t> Reduce the average waiting times for customers by implementing efficient queue management strategies and optimizing the allocation of parking spaces.</a:t>
            </a:r>
          </a:p>
          <a:p>
            <a:pPr marL="0"/>
            <a:r>
              <a:rPr lang="en-US" sz="1800" b="1" i="0" dirty="0">
                <a:solidFill>
                  <a:schemeClr val="bg1"/>
                </a:solidFill>
                <a:effectLst/>
              </a:rPr>
              <a:t>Maximize Parking Utilization:</a:t>
            </a:r>
            <a:r>
              <a:rPr lang="en-US" sz="1800" b="0" i="0" dirty="0">
                <a:solidFill>
                  <a:schemeClr val="bg1"/>
                </a:solidFill>
                <a:effectLst/>
              </a:rPr>
              <a:t> Ensure optimal usage of parking spots by effectively managing the allocation and turnover of spaces, thereby reducing congestion and improving overall space utilization.</a:t>
            </a:r>
          </a:p>
          <a:p>
            <a:pPr marL="0"/>
            <a:r>
              <a:rPr lang="en-US" sz="1800" b="1" i="0" dirty="0">
                <a:solidFill>
                  <a:schemeClr val="bg1"/>
                </a:solidFill>
                <a:effectLst/>
              </a:rPr>
              <a:t>Utilize Technology for Optimization:</a:t>
            </a:r>
            <a:r>
              <a:rPr lang="en-US" sz="1800" b="0" i="0" dirty="0">
                <a:solidFill>
                  <a:schemeClr val="bg1"/>
                </a:solidFill>
                <a:effectLst/>
              </a:rPr>
              <a:t> Integrate technological solutions such as sensors, smart parking systems, and digital signage to streamline operations, provide real-time information, and enhance overall system efficiency.</a:t>
            </a:r>
            <a:endParaRPr lang="en-US" sz="1800" dirty="0">
              <a:solidFill>
                <a:schemeClr val="bg1"/>
              </a:solidFill>
            </a:endParaRPr>
          </a:p>
        </p:txBody>
      </p:sp>
    </p:spTree>
    <p:extLst>
      <p:ext uri="{BB962C8B-B14F-4D97-AF65-F5344CB8AC3E}">
        <p14:creationId xmlns:p14="http://schemas.microsoft.com/office/powerpoint/2010/main" val="1682970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9B5C0A3-11F5-0DB8-4D9A-41044768707C}"/>
              </a:ext>
            </a:extLst>
          </p:cNvPr>
          <p:cNvSpPr>
            <a:spLocks noGrp="1"/>
          </p:cNvSpPr>
          <p:nvPr>
            <p:ph type="body" idx="1"/>
          </p:nvPr>
        </p:nvSpPr>
        <p:spPr>
          <a:xfrm>
            <a:off x="838200" y="4578980"/>
            <a:ext cx="10515600" cy="1597982"/>
          </a:xfrm>
        </p:spPr>
        <p:txBody>
          <a:bodyPr>
            <a:normAutofit/>
          </a:bodyPr>
          <a:lstStyle/>
          <a:p>
            <a:pPr marL="457200" lvl="1" indent="0">
              <a:buNone/>
            </a:pPr>
            <a:endParaRPr lang="en-US" dirty="0">
              <a:solidFill>
                <a:schemeClr val="bg1"/>
              </a:solidFill>
            </a:endParaRPr>
          </a:p>
          <a:p>
            <a:pPr marL="457200" lvl="1" indent="0">
              <a:buNone/>
            </a:pPr>
            <a:r>
              <a:rPr lang="en-US" dirty="0">
                <a:solidFill>
                  <a:schemeClr val="bg1"/>
                </a:solidFill>
              </a:rPr>
              <a:t>the average waiting time is a minute and some</a:t>
            </a:r>
          </a:p>
          <a:p>
            <a:pPr marL="457200" lvl="1" indent="0">
              <a:buNone/>
            </a:pPr>
            <a:r>
              <a:rPr lang="en-US" dirty="0">
                <a:solidFill>
                  <a:schemeClr val="bg1"/>
                </a:solidFill>
              </a:rPr>
              <a:t>seconds because the number of customers is very large and this affects the operations of the servers </a:t>
            </a:r>
          </a:p>
          <a:p>
            <a:pPr marL="457200" lvl="1" indent="0">
              <a:buNone/>
            </a:pPr>
            <a:endParaRPr lang="ar-EG" dirty="0">
              <a:solidFill>
                <a:schemeClr val="bg1"/>
              </a:solidFill>
            </a:endParaRPr>
          </a:p>
        </p:txBody>
      </p:sp>
      <p:pic>
        <p:nvPicPr>
          <p:cNvPr id="8" name="Picture 7" descr="A screenshot of a computer&#10;&#10;Description automatically generated">
            <a:extLst>
              <a:ext uri="{FF2B5EF4-FFF2-40B4-BE49-F238E27FC236}">
                <a16:creationId xmlns:a16="http://schemas.microsoft.com/office/drawing/2014/main" id="{77F51A3C-2B67-8B0F-C731-0E6F42B24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838" y="177970"/>
            <a:ext cx="9060237" cy="4676702"/>
          </a:xfrm>
          <a:prstGeom prst="rect">
            <a:avLst/>
          </a:prstGeom>
        </p:spPr>
      </p:pic>
    </p:spTree>
    <p:extLst>
      <p:ext uri="{BB962C8B-B14F-4D97-AF65-F5344CB8AC3E}">
        <p14:creationId xmlns:p14="http://schemas.microsoft.com/office/powerpoint/2010/main" val="3920736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BE8CC9-8043-50B2-1073-799232256E81}"/>
              </a:ext>
            </a:extLst>
          </p:cNvPr>
          <p:cNvSpPr>
            <a:spLocks noGrp="1"/>
          </p:cNvSpPr>
          <p:nvPr>
            <p:ph type="body" idx="1"/>
          </p:nvPr>
        </p:nvSpPr>
        <p:spPr>
          <a:xfrm>
            <a:off x="838200" y="4592939"/>
            <a:ext cx="10515600" cy="1584023"/>
          </a:xfrm>
        </p:spPr>
        <p:txBody>
          <a:bodyPr>
            <a:normAutofit fontScale="92500" lnSpcReduction="10000"/>
          </a:bodyPr>
          <a:lstStyle/>
          <a:p>
            <a:r>
              <a:rPr lang="en-US" dirty="0">
                <a:solidFill>
                  <a:schemeClr val="bg1"/>
                </a:solidFill>
              </a:rPr>
              <a:t>there will be a total loss of 5$ because the buying price is close to the selling price and the number of purchase of tickets is little</a:t>
            </a:r>
          </a:p>
          <a:p>
            <a:r>
              <a:rPr lang="en-US" dirty="0">
                <a:solidFill>
                  <a:schemeClr val="bg1"/>
                </a:solidFill>
              </a:rPr>
              <a:t>When we have many orders, we must make sure about number of purchase of tickets Appropriate. </a:t>
            </a:r>
          </a:p>
        </p:txBody>
      </p:sp>
      <p:pic>
        <p:nvPicPr>
          <p:cNvPr id="5" name="Picture 4" descr="A screenshot of a computer&#10;&#10;Description automatically generated">
            <a:extLst>
              <a:ext uri="{FF2B5EF4-FFF2-40B4-BE49-F238E27FC236}">
                <a16:creationId xmlns:a16="http://schemas.microsoft.com/office/drawing/2014/main" id="{0882D845-DD8A-5BBE-AC17-2B7A7DB59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105" y="55842"/>
            <a:ext cx="8229600" cy="4320714"/>
          </a:xfrm>
          <a:prstGeom prst="rect">
            <a:avLst/>
          </a:prstGeom>
        </p:spPr>
      </p:pic>
    </p:spTree>
    <p:extLst>
      <p:ext uri="{BB962C8B-B14F-4D97-AF65-F5344CB8AC3E}">
        <p14:creationId xmlns:p14="http://schemas.microsoft.com/office/powerpoint/2010/main" val="2377824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CA9CD-5A1B-8A53-F57A-BD20F9F9845C}"/>
              </a:ext>
            </a:extLst>
          </p:cNvPr>
          <p:cNvSpPr>
            <a:spLocks noGrp="1"/>
          </p:cNvSpPr>
          <p:nvPr>
            <p:ph type="body" idx="1"/>
          </p:nvPr>
        </p:nvSpPr>
        <p:spPr>
          <a:xfrm>
            <a:off x="838200" y="4700875"/>
            <a:ext cx="10515600" cy="1476087"/>
          </a:xfrm>
        </p:spPr>
        <p:txBody>
          <a:bodyPr>
            <a:normAutofit fontScale="70000" lnSpcReduction="20000"/>
          </a:bodyPr>
          <a:lstStyle/>
          <a:p>
            <a:r>
              <a:rPr lang="en-US" dirty="0">
                <a:solidFill>
                  <a:schemeClr val="bg1"/>
                </a:solidFill>
              </a:rPr>
              <a:t>A relatively high total ending inventory 169 suggests that the parking lot might be overstocked, on average.</a:t>
            </a:r>
          </a:p>
          <a:p>
            <a:endParaRPr lang="en-US" dirty="0">
              <a:solidFill>
                <a:schemeClr val="bg1"/>
              </a:solidFill>
            </a:endParaRPr>
          </a:p>
          <a:p>
            <a:r>
              <a:rPr lang="en-US" dirty="0">
                <a:solidFill>
                  <a:schemeClr val="bg1"/>
                </a:solidFill>
              </a:rPr>
              <a:t>The average ending inventory of 4.0 cars is lower than the total ending inventory, indicating that the parking lot is not constantly full.</a:t>
            </a:r>
          </a:p>
          <a:p>
            <a:endParaRPr lang="ar-EG" dirty="0">
              <a:solidFill>
                <a:schemeClr val="bg1"/>
              </a:solidFill>
            </a:endParaRPr>
          </a:p>
        </p:txBody>
      </p:sp>
      <p:pic>
        <p:nvPicPr>
          <p:cNvPr id="5" name="Picture 4" descr="A screenshot of a computer">
            <a:extLst>
              <a:ext uri="{FF2B5EF4-FFF2-40B4-BE49-F238E27FC236}">
                <a16:creationId xmlns:a16="http://schemas.microsoft.com/office/drawing/2014/main" id="{2D3C53C1-9870-231A-758C-EDA0704D5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748" y="0"/>
            <a:ext cx="8069056" cy="4538844"/>
          </a:xfrm>
          <a:prstGeom prst="rect">
            <a:avLst/>
          </a:prstGeom>
        </p:spPr>
      </p:pic>
    </p:spTree>
    <p:extLst>
      <p:ext uri="{BB962C8B-B14F-4D97-AF65-F5344CB8AC3E}">
        <p14:creationId xmlns:p14="http://schemas.microsoft.com/office/powerpoint/2010/main" val="2644160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980B065-B42E-5526-F2DC-C646D3A10C45}"/>
              </a:ext>
            </a:extLst>
          </p:cNvPr>
          <p:cNvSpPr>
            <a:spLocks noGrp="1"/>
          </p:cNvSpPr>
          <p:nvPr>
            <p:ph type="subTitle" idx="1"/>
          </p:nvPr>
        </p:nvSpPr>
        <p:spPr>
          <a:xfrm>
            <a:off x="1524000" y="4743504"/>
            <a:ext cx="9144000" cy="1655762"/>
          </a:xfrm>
        </p:spPr>
        <p:txBody>
          <a:bodyPr>
            <a:normAutofit fontScale="92500" lnSpcReduction="10000"/>
          </a:bodyPr>
          <a:lstStyle/>
          <a:p>
            <a:pPr algn="l"/>
            <a:r>
              <a:rPr lang="en-US" dirty="0">
                <a:solidFill>
                  <a:schemeClr val="bg1"/>
                </a:solidFill>
              </a:rPr>
              <a:t>The average response time is 5.1875 minutes. This means that on average, it takes 5.1875 minutes for a customer to enter the car park and then depart.</a:t>
            </a:r>
          </a:p>
          <a:p>
            <a:pPr algn="l"/>
            <a:r>
              <a:rPr lang="en-US" dirty="0">
                <a:solidFill>
                  <a:schemeClr val="bg1"/>
                </a:solidFill>
              </a:rPr>
              <a:t>The observed proportion total of customers who spent 5 minutes or more is 0.0%. This means that the simulation ended quickly and without expectations of waiting.</a:t>
            </a:r>
          </a:p>
          <a:p>
            <a:endParaRPr lang="ar-EG" dirty="0">
              <a:solidFill>
                <a:schemeClr val="bg1"/>
              </a:solidFill>
            </a:endParaRPr>
          </a:p>
        </p:txBody>
      </p:sp>
      <p:pic>
        <p:nvPicPr>
          <p:cNvPr id="5" name="Picture 4" descr="A screenshot of a computer screen">
            <a:extLst>
              <a:ext uri="{FF2B5EF4-FFF2-40B4-BE49-F238E27FC236}">
                <a16:creationId xmlns:a16="http://schemas.microsoft.com/office/drawing/2014/main" id="{9532F838-6DF1-1396-C663-81E85D424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760" y="0"/>
            <a:ext cx="7964355" cy="4439377"/>
          </a:xfrm>
          <a:prstGeom prst="rect">
            <a:avLst/>
          </a:prstGeom>
        </p:spPr>
      </p:pic>
    </p:spTree>
    <p:extLst>
      <p:ext uri="{BB962C8B-B14F-4D97-AF65-F5344CB8AC3E}">
        <p14:creationId xmlns:p14="http://schemas.microsoft.com/office/powerpoint/2010/main" val="4094544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D41B29-3BFA-5339-9898-B883B95F2DF0}"/>
              </a:ext>
            </a:extLst>
          </p:cNvPr>
          <p:cNvSpPr>
            <a:spLocks noGrp="1"/>
          </p:cNvSpPr>
          <p:nvPr>
            <p:ph type="title"/>
          </p:nvPr>
        </p:nvSpPr>
        <p:spPr>
          <a:xfrm>
            <a:off x="1102368" y="694268"/>
            <a:ext cx="3553510" cy="5477932"/>
          </a:xfrm>
        </p:spPr>
        <p:txBody>
          <a:bodyPr vert="horz" lIns="91440" tIns="45720" rIns="91440" bIns="45720" rtlCol="0" anchor="ctr">
            <a:normAutofit/>
          </a:bodyPr>
          <a:lstStyle/>
          <a:p>
            <a:pPr algn="ctr"/>
            <a:r>
              <a:rPr lang="en-US" kern="1200" dirty="0">
                <a:solidFill>
                  <a:schemeClr val="bg1"/>
                </a:solidFill>
                <a:latin typeface="+mj-lt"/>
                <a:ea typeface="+mj-ea"/>
                <a:cs typeface="+mj-cs"/>
              </a:rPr>
              <a:t>Conclusion</a:t>
            </a:r>
          </a:p>
        </p:txBody>
      </p:sp>
      <p:grpSp>
        <p:nvGrpSpPr>
          <p:cNvPr id="10"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1" name="Freeform: Shape 10">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4"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15" name="Freeform: Shape 14">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29" name="Oval 28">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 Placeholder 2">
            <a:extLst>
              <a:ext uri="{FF2B5EF4-FFF2-40B4-BE49-F238E27FC236}">
                <a16:creationId xmlns:a16="http://schemas.microsoft.com/office/drawing/2014/main" id="{225B2F51-1717-C1E0-7417-64061D820BDB}"/>
              </a:ext>
            </a:extLst>
          </p:cNvPr>
          <p:cNvSpPr>
            <a:spLocks noGrp="1"/>
          </p:cNvSpPr>
          <p:nvPr>
            <p:ph type="body" idx="1"/>
          </p:nvPr>
        </p:nvSpPr>
        <p:spPr>
          <a:xfrm>
            <a:off x="6234868" y="1130846"/>
            <a:ext cx="5217173" cy="4351338"/>
          </a:xfrm>
        </p:spPr>
        <p:txBody>
          <a:bodyPr vert="horz" lIns="91440" tIns="45720" rIns="91440" bIns="45720" rtlCol="0">
            <a:normAutofit/>
          </a:bodyPr>
          <a:lstStyle/>
          <a:p>
            <a:pPr marL="0" indent="0" algn="ctr">
              <a:buNone/>
            </a:pPr>
            <a:r>
              <a:rPr lang="en-US" sz="2400" dirty="0">
                <a:solidFill>
                  <a:schemeClr val="bg1"/>
                </a:solidFill>
                <a:latin typeface="Söhne"/>
              </a:rPr>
              <a:t>the parking queue system stands as a critical component in optimizing the efficiency and enhancing the customer experience within parking facilities. Through meticulous analysis, experimentation, and implementation of various strategies, it becomes evident that the effective management of queues, parking spot allocation, and customer waiting times are pivotal for a seamless operational flow.</a:t>
            </a:r>
            <a:endParaRPr lang="en-US" sz="2400" dirty="0">
              <a:solidFill>
                <a:schemeClr val="bg1"/>
              </a:solidFill>
            </a:endParaRPr>
          </a:p>
        </p:txBody>
      </p:sp>
    </p:spTree>
    <p:extLst>
      <p:ext uri="{BB962C8B-B14F-4D97-AF65-F5344CB8AC3E}">
        <p14:creationId xmlns:p14="http://schemas.microsoft.com/office/powerpoint/2010/main" val="71245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TotalTime>
  <Words>381</Words>
  <Application>Microsoft Office PowerPoint</Application>
  <PresentationFormat>Widescreen</PresentationFormat>
  <Paragraphs>28</Paragraphs>
  <Slides>9</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Söhne</vt:lpstr>
      <vt:lpstr>Office Theme</vt:lpstr>
      <vt:lpstr>Parking Queue System</vt:lpstr>
      <vt:lpstr>Car parking Queue System</vt:lpstr>
      <vt:lpstr>Introduction to Parking Queue System</vt:lpstr>
      <vt:lpstr>Objective for Parking       Queue System</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Queue System</dc:title>
  <dc:creator>20213854.Mohamed Alaaeldin Shafeek Abdeltif Ibrahim</dc:creator>
  <cp:lastModifiedBy>20213854 Mohamed Alaaeldin Shafeek Abdeltif Ibrahim</cp:lastModifiedBy>
  <cp:revision>7</cp:revision>
  <dcterms:created xsi:type="dcterms:W3CDTF">2023-12-09T12:19:53Z</dcterms:created>
  <dcterms:modified xsi:type="dcterms:W3CDTF">2023-12-16T22:33:49Z</dcterms:modified>
</cp:coreProperties>
</file>